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24" r:id="rId1"/>
  </p:sldMasterIdLst>
  <p:notesMasterIdLst>
    <p:notesMasterId r:id="rId38"/>
  </p:notesMasterIdLst>
  <p:sldIdLst>
    <p:sldId id="282" r:id="rId2"/>
    <p:sldId id="283" r:id="rId3"/>
    <p:sldId id="295" r:id="rId4"/>
    <p:sldId id="303" r:id="rId5"/>
    <p:sldId id="296" r:id="rId6"/>
    <p:sldId id="337" r:id="rId7"/>
    <p:sldId id="339" r:id="rId8"/>
    <p:sldId id="338" r:id="rId9"/>
    <p:sldId id="340" r:id="rId10"/>
    <p:sldId id="331" r:id="rId11"/>
    <p:sldId id="332" r:id="rId12"/>
    <p:sldId id="323" r:id="rId13"/>
    <p:sldId id="301" r:id="rId14"/>
    <p:sldId id="302" r:id="rId15"/>
    <p:sldId id="298" r:id="rId16"/>
    <p:sldId id="258" r:id="rId17"/>
    <p:sldId id="306" r:id="rId18"/>
    <p:sldId id="327" r:id="rId19"/>
    <p:sldId id="326" r:id="rId20"/>
    <p:sldId id="311" r:id="rId21"/>
    <p:sldId id="315" r:id="rId22"/>
    <p:sldId id="328" r:id="rId23"/>
    <p:sldId id="333" r:id="rId24"/>
    <p:sldId id="335" r:id="rId25"/>
    <p:sldId id="329" r:id="rId26"/>
    <p:sldId id="305" r:id="rId27"/>
    <p:sldId id="307" r:id="rId28"/>
    <p:sldId id="325" r:id="rId29"/>
    <p:sldId id="309" r:id="rId30"/>
    <p:sldId id="300" r:id="rId31"/>
    <p:sldId id="330" r:id="rId32"/>
    <p:sldId id="343" r:id="rId33"/>
    <p:sldId id="344" r:id="rId34"/>
    <p:sldId id="341" r:id="rId35"/>
    <p:sldId id="336" r:id="rId36"/>
    <p:sldId id="32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09193"/>
    <a:srgbClr val="399BD8"/>
    <a:srgbClr val="000059"/>
    <a:srgbClr val="FF000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="" xmlns:p="http://schemas.openxmlformats.org/presentationml/2006/main" xmlns:r="http://schemas.openxmlformats.org/officeDocument/2006/relationships" xmlns:a="http://schemas.openxmlformats.org/drawingml/2006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0093" autoAdjust="0"/>
    <p:restoredTop sz="99520" autoAdjust="0"/>
  </p:normalViewPr>
  <p:slideViewPr>
    <p:cSldViewPr>
      <p:cViewPr>
        <p:scale>
          <a:sx n="150" d="100"/>
          <a:sy n="150" d="100"/>
        </p:scale>
        <p:origin x="-696" y="1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00" d="100"/>
        <a:sy n="300" d="100"/>
      </p:scale>
      <p:origin x="0" y="367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venir Book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venir Book" charset="0"/>
              </a:defRPr>
            </a:lvl1pPr>
          </a:lstStyle>
          <a:p>
            <a:fld id="{E9BD2B20-1322-4F11-96B3-E7A5CEB953AB}" type="datetimeFigureOut">
              <a:rPr lang="en-US" smtClean="0"/>
              <a:pPr/>
              <a:t>12/21/17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venir Book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venir Book" charset="0"/>
              </a:defRPr>
            </a:lvl1pPr>
          </a:lstStyle>
          <a:p>
            <a:fld id="{FF7612D4-0494-4A0E-B63A-A8EC840501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05159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venir Book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venir Book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venir Book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venir Book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venir Book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2617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9490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New</a:t>
            </a:r>
            <a:r>
              <a:rPr lang="en-US" baseline="0" dirty="0" smtClean="0"/>
              <a:t> Mexico is the epicenter of a national shortfall of mental health providers. In simple terms, demand greatly outpaces supply.  </a:t>
            </a:r>
          </a:p>
          <a:p>
            <a:pPr lvl="1"/>
            <a:endParaRPr lang="en-US" baseline="0" dirty="0" smtClean="0"/>
          </a:p>
          <a:p>
            <a:pPr lvl="1"/>
            <a:r>
              <a:rPr lang="en-US" dirty="0" smtClean="0"/>
              <a:t>Community resources have closed, driving waves of patients into main hubs like UNM.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25136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Used</a:t>
            </a:r>
            <a:r>
              <a:rPr lang="en-US" baseline="0" dirty="0" smtClean="0"/>
              <a:t> an approach we had success with in our Surgery department</a:t>
            </a:r>
            <a:r>
              <a:rPr lang="is-IS" baseline="0" dirty="0" smtClean="0"/>
              <a:t>….where X, Y and Z results were had.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51B01-EBA9-B249-A7E3-F26F512B907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15127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mark </a:t>
            </a:r>
            <a:r>
              <a:rPr lang="en-US" dirty="0" err="1" smtClean="0"/>
              <a:t>rothko</a:t>
            </a:r>
            <a:endParaRPr lang="en-US" dirty="0" smtClean="0"/>
          </a:p>
          <a:p>
            <a:r>
              <a:rPr lang="en-US" dirty="0" smtClean="0"/>
              <a:t>driving</a:t>
            </a:r>
            <a:r>
              <a:rPr lang="en-US" baseline="0" dirty="0" smtClean="0"/>
              <a:t> to right side up</a:t>
            </a:r>
            <a:r>
              <a:rPr lang="is-IS" baseline="0" dirty="0" smtClean="0"/>
              <a:t>….vertical</a:t>
            </a:r>
          </a:p>
          <a:p>
            <a:r>
              <a:rPr lang="is-IS" baseline="0" dirty="0" smtClean="0"/>
              <a:t>it’s a marketing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8460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Tools, techniques and training</a:t>
            </a:r>
            <a:r>
              <a:rPr lang="en-US" baseline="0" dirty="0" smtClean="0"/>
              <a:t> to turn strategy into everyday behaviors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7813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“Working together” has led to multiple accomplishments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25352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“Working together” has led to multiple accomplishments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2535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22% decrease in our seclusion and restraints since December of 2011 to </a:t>
            </a:r>
            <a:r>
              <a:rPr lang="en-US" dirty="0" err="1" smtClean="0">
                <a:solidFill>
                  <a:srgbClr val="1F497D"/>
                </a:solidFill>
                <a:latin typeface="Helvetica Neue" charset="0"/>
              </a:rPr>
              <a:t>december</a:t>
            </a:r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 of 2016, which was the year prior to </a:t>
            </a:r>
            <a:r>
              <a:rPr lang="en-US" dirty="0" err="1" smtClean="0">
                <a:solidFill>
                  <a:srgbClr val="1F497D"/>
                </a:solidFill>
                <a:latin typeface="Helvetica Neue" charset="0"/>
              </a:rPr>
              <a:t>Lobowings</a:t>
            </a:r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 starting at UNMH. </a:t>
            </a: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 </a:t>
            </a:r>
            <a:endParaRPr lang="en-US" dirty="0" smtClean="0">
              <a:solidFill>
                <a:srgbClr val="000000"/>
              </a:solidFill>
              <a:latin typeface="Helvetica Neue" charset="0"/>
            </a:endParaRPr>
          </a:p>
          <a:p>
            <a:pPr lvl="1"/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75% decrease overall in assaults from December of 2014 to December of 2016 using huddles, debriefings, as well as implementing patient rounding and a recovery base model of care. </a:t>
            </a:r>
          </a:p>
          <a:p>
            <a:pPr lvl="1"/>
            <a:endParaRPr lang="en-US" dirty="0" smtClean="0">
              <a:solidFill>
                <a:srgbClr val="1F497D"/>
              </a:solidFill>
              <a:latin typeface="Helvetica Neue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90767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200" dirty="0" smtClean="0">
                <a:latin typeface="Avenir Book" charset="0"/>
                <a:ea typeface="Avenir Book" charset="0"/>
                <a:cs typeface="Avenir Book" charset="0"/>
              </a:rPr>
              <a:t>Improvements 2013-2015</a:t>
            </a:r>
            <a:r>
              <a:rPr lang="en-US" sz="1200" baseline="0" dirty="0" smtClean="0"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from</a:t>
            </a:r>
            <a:r>
              <a:rPr lang="en-US" baseline="0" dirty="0" smtClean="0">
                <a:solidFill>
                  <a:srgbClr val="1F497D"/>
                </a:solidFill>
                <a:latin typeface="Helvetica Neue" charset="0"/>
              </a:rPr>
              <a:t> safety culture reports in </a:t>
            </a:r>
            <a:r>
              <a:rPr lang="en-US" baseline="0" dirty="0" err="1" smtClean="0">
                <a:solidFill>
                  <a:srgbClr val="1F497D"/>
                </a:solidFill>
                <a:latin typeface="Helvetica Neue" charset="0"/>
              </a:rPr>
              <a:t>Pysch</a:t>
            </a:r>
            <a:r>
              <a:rPr lang="en-US" baseline="0" dirty="0" smtClean="0">
                <a:solidFill>
                  <a:srgbClr val="1F497D"/>
                </a:solidFill>
                <a:latin typeface="Helvetica Neue" charset="0"/>
              </a:rPr>
              <a:t> and ED</a:t>
            </a:r>
          </a:p>
          <a:p>
            <a:pPr lvl="1"/>
            <a:endParaRPr lang="en-US" baseline="0" dirty="0" smtClean="0">
              <a:solidFill>
                <a:srgbClr val="1F497D"/>
              </a:solidFill>
              <a:latin typeface="Helvetica Neue" charset="0"/>
            </a:endParaRPr>
          </a:p>
          <a:p>
            <a:pPr lvl="1"/>
            <a:endParaRPr lang="en-US" dirty="0" smtClean="0">
              <a:solidFill>
                <a:srgbClr val="1F497D"/>
              </a:solidFill>
              <a:latin typeface="Helvetica Neue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53602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 smtClean="0">
              <a:solidFill>
                <a:srgbClr val="1F497D"/>
              </a:solidFill>
              <a:latin typeface="Helvetica Neue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52995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>
                <a:solidFill>
                  <a:srgbClr val="1F497D"/>
                </a:solidFill>
                <a:latin typeface="Helvetica Neue" charset="0"/>
              </a:rPr>
              <a:t>improvement in</a:t>
            </a:r>
            <a:r>
              <a:rPr lang="en-US" baseline="0" dirty="0" smtClean="0">
                <a:solidFill>
                  <a:srgbClr val="1F497D"/>
                </a:solidFill>
                <a:latin typeface="Helvetica Neue" charset="0"/>
              </a:rPr>
              <a:t> overall patient satisfaction from 2010 - 2016</a:t>
            </a:r>
            <a:endParaRPr lang="en-US" dirty="0" smtClean="0">
              <a:solidFill>
                <a:srgbClr val="1F497D"/>
              </a:solidFill>
              <a:latin typeface="Helvetica Neue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612D4-0494-4A0E-B63A-A8EC8405011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379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281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9828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92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01454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246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9456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 i="0"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fld id="{0FC68045-28D2-40A9-B139-EBF0FF2F6C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24329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8488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5106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720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C68045-28D2-40A9-B139-EBF0FF2F6C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974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venir Book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venir Book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Avenir Book" charset="0"/>
              </a:defRPr>
            </a:lvl1pPr>
          </a:lstStyle>
          <a:p>
            <a:fld id="{0FC68045-28D2-40A9-B139-EBF0FF2F6C7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830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Avenir Book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Avenir Book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Avenir Book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Avenir Book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Avenir Book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tiff"/><Relationship Id="rId9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219200" y="3581400"/>
            <a:ext cx="7086600" cy="500965"/>
          </a:xfrm>
          <a:prstGeom prst="roundRect">
            <a:avLst/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2133600"/>
            <a:ext cx="6781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333333"/>
                </a:solidFill>
                <a:latin typeface="Avenir Book" charset="0"/>
                <a:ea typeface="Avenir Book" charset="0"/>
                <a:cs typeface="Avenir Book" charset="0"/>
              </a:rPr>
              <a:t>Transitioning to Team–Based Care in Behavioral Health</a:t>
            </a:r>
            <a:endParaRPr lang="en-US" sz="3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7300" y="3607578"/>
            <a:ext cx="7277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Case Study from the University of New Mexico </a:t>
            </a:r>
            <a:endParaRPr lang="en-US" sz="2400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33400" y="609600"/>
            <a:ext cx="8039858" cy="800684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21524004"/>
              </p:ext>
            </p:extLst>
          </p:nvPr>
        </p:nvGraphicFramePr>
        <p:xfrm>
          <a:off x="304800" y="4495800"/>
          <a:ext cx="2743200" cy="1434283"/>
        </p:xfrm>
        <a:graphic>
          <a:graphicData uri="http://schemas.openxmlformats.org/drawingml/2006/table">
            <a:tbl>
              <a:tblPr/>
              <a:tblGrid>
                <a:gridCol w="2743200"/>
              </a:tblGrid>
              <a:tr h="1434283">
                <a:tc>
                  <a:txBody>
                    <a:bodyPr/>
                    <a:lstStyle/>
                    <a:p>
                      <a:pPr rtl="0"/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Jeff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Katzman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, MD</a:t>
                      </a:r>
                    </a:p>
                    <a:p>
                      <a:pPr rtl="0"/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Vice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 Chair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- Department of Psychiatry &amp; Behavioral Sciences</a:t>
                      </a:r>
                    </a:p>
                    <a:p>
                      <a:pPr rtl="0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University of New Mexico/Health Science Center</a:t>
                      </a:r>
                    </a:p>
                    <a:p>
                      <a:pPr rtl="0"/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Avenir Book" charset="0"/>
                          <a:ea typeface="Avenir Book" charset="0"/>
                          <a:cs typeface="Avenir Book" charset="0"/>
                        </a:rPr>
                        <a:t>School of Medicine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3200400" y="4343400"/>
            <a:ext cx="0" cy="17074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7710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Outline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981200"/>
            <a:ext cx="52578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indent="-515938">
              <a:buFont typeface="Arial" charset="0"/>
              <a:buChar char="•"/>
            </a:pPr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Situation Analysis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Social determinants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Economic </a:t>
            </a: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pressures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Where started from at UNM</a:t>
            </a:r>
          </a:p>
          <a:p>
            <a:pPr marL="917575" indent="-515938">
              <a:buFont typeface="Arial" charset="0"/>
              <a:buChar char="•"/>
            </a:pPr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Change Management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Leadership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Communication</a:t>
            </a:r>
          </a:p>
          <a:p>
            <a:pPr marL="917575" indent="-515938">
              <a:buFont typeface="Arial" charset="0"/>
              <a:buChar char="•"/>
            </a:pPr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Team-Based Approach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Theory </a:t>
            </a:r>
          </a:p>
          <a:p>
            <a:pPr marL="1831975" lvl="2" indent="-515938">
              <a:buFont typeface="Arial" charset="0"/>
              <a:buChar char="•"/>
            </a:pP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Practice &amp; Tools</a:t>
            </a:r>
          </a:p>
          <a:p>
            <a:pPr marL="917575" indent="-515938">
              <a:buFont typeface="Arial" charset="0"/>
              <a:buChar char="•"/>
            </a:pPr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Impact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3190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61427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venir Book" charset="0"/>
                <a:ea typeface="Avenir Book" charset="0"/>
                <a:cs typeface="Avenir Book" charset="0"/>
              </a:rPr>
              <a:t>Behavioral Health: The Safety Net of Safety Nets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  <a:p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219200"/>
            <a:ext cx="7620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Safety net hospitals serve patients with the most limited financial resources</a:t>
            </a: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endParaRPr lang="en-US" sz="2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This population is more likely to suffer from addiction and mental illness in addition to medical health challenges </a:t>
            </a: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They lack the resources to secure preventative mental health care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When patients arrive at our hospital, they are in crisis</a:t>
            </a: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R</a:t>
            </a: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ates </a:t>
            </a:r>
            <a:r>
              <a:rPr lang="en-US" sz="2000" dirty="0">
                <a:latin typeface="Avenir Book" charset="0"/>
                <a:ea typeface="Avenir Book" charset="0"/>
                <a:cs typeface="Avenir Book" charset="0"/>
              </a:rPr>
              <a:t>of addiction and mental illness </a:t>
            </a: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are increasing</a:t>
            </a:r>
          </a:p>
          <a:p>
            <a:pPr>
              <a:buClr>
                <a:srgbClr val="009193"/>
              </a:buClr>
              <a:buSzPct val="125000"/>
            </a:pPr>
            <a:endParaRPr lang="en-US" sz="2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High no show rates for appointments</a:t>
            </a:r>
          </a:p>
          <a:p>
            <a:pPr>
              <a:buClr>
                <a:srgbClr val="009193"/>
              </a:buClr>
              <a:buSzPct val="125000"/>
            </a:pPr>
            <a:endParaRPr lang="en-US" sz="20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marL="285750" indent="-285750">
              <a:buClr>
                <a:srgbClr val="009193"/>
              </a:buClr>
              <a:buSzPct val="125000"/>
              <a:buFont typeface="Arial" charset="0"/>
              <a:buChar char="•"/>
            </a:pPr>
            <a:r>
              <a:rPr lang="en-US" sz="2000" dirty="0" smtClean="0">
                <a:latin typeface="Avenir Book" charset="0"/>
                <a:ea typeface="Avenir Book" charset="0"/>
                <a:cs typeface="Avenir Book" charset="0"/>
              </a:rPr>
              <a:t>Long waiting lists for outpatient services </a:t>
            </a:r>
            <a:endParaRPr lang="en-US" sz="20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995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Arrow Connector 60"/>
          <p:cNvCxnSpPr/>
          <p:nvPr/>
        </p:nvCxnSpPr>
        <p:spPr>
          <a:xfrm>
            <a:off x="1364457" y="4073466"/>
            <a:ext cx="1512091" cy="156092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1814512" y="3819076"/>
            <a:ext cx="3824288" cy="181531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2071687" y="3215283"/>
            <a:ext cx="2576513" cy="1595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1981200" y="1371600"/>
            <a:ext cx="2362200" cy="762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Medical</a:t>
            </a:r>
          </a:p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 Practitioners, RN’s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48224" y="2779514"/>
            <a:ext cx="2362200" cy="6858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venir Book" charset="0"/>
                <a:ea typeface="Avenir Book" charset="0"/>
                <a:cs typeface="Avenir Book" charset="0"/>
              </a:rPr>
              <a:t>Psychiatrist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47675" y="2533650"/>
            <a:ext cx="1524000" cy="1524000"/>
          </a:xfrm>
          <a:prstGeom prst="ellipse">
            <a:avLst/>
          </a:prstGeom>
          <a:solidFill>
            <a:srgbClr val="0091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PATIENT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19300" y="4343400"/>
            <a:ext cx="2362200" cy="76200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Case Manager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81000" y="5391150"/>
            <a:ext cx="7696200" cy="1905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34200" y="48884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In patient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4200" y="5726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Out patient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1000" y="5691188"/>
            <a:ext cx="2057400" cy="5572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Rehabilitation Clinic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90800" y="5686425"/>
            <a:ext cx="2057400" cy="5572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Social Services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00600" y="5689045"/>
            <a:ext cx="2057400" cy="55721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Treatment Center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1" name="Parallelogram 20"/>
          <p:cNvSpPr/>
          <p:nvPr/>
        </p:nvSpPr>
        <p:spPr>
          <a:xfrm>
            <a:off x="2209800" y="2895600"/>
            <a:ext cx="2095500" cy="709613"/>
          </a:xfrm>
          <a:prstGeom prst="parallelogram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Consulting Specialists</a:t>
            </a:r>
            <a:endParaRPr lang="en-US" dirty="0">
              <a:solidFill>
                <a:schemeClr val="tx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461427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Complex Coordination is the Norm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971675" y="2235340"/>
            <a:ext cx="542925" cy="66026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162300" y="3733800"/>
            <a:ext cx="0" cy="560666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200400" y="2133600"/>
            <a:ext cx="0" cy="713066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1657350" y="3994487"/>
            <a:ext cx="314325" cy="37397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4076700" y="5162550"/>
            <a:ext cx="1028700" cy="47184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3162300" y="5145702"/>
            <a:ext cx="0" cy="528996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1209675" y="5157429"/>
            <a:ext cx="1062037" cy="476966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209675" y="4128016"/>
            <a:ext cx="0" cy="133835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3162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50442"/>
            <a:ext cx="822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Critical Shortage of Mental Health Providers</a:t>
            </a:r>
            <a:endParaRPr lang="en-US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endParaRPr lang="en-US" dirty="0">
              <a:latin typeface="Avenir Book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92200" y="1066800"/>
            <a:ext cx="7112000" cy="5495636"/>
            <a:chOff x="1092200" y="1178879"/>
            <a:chExt cx="7112000" cy="549563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  </a:ext>
              </a:extLst>
            </a:blip>
            <a:stretch>
              <a:fillRect/>
            </a:stretch>
          </p:blipFill>
          <p:spPr>
            <a:xfrm>
              <a:off x="1092200" y="1178879"/>
              <a:ext cx="7112000" cy="5495636"/>
            </a:xfrm>
            <a:prstGeom prst="rect">
              <a:avLst/>
            </a:prstGeom>
          </p:spPr>
        </p:pic>
        <p:sp>
          <p:nvSpPr>
            <p:cNvPr id="5" name="Frame 4"/>
            <p:cNvSpPr/>
            <p:nvPr/>
          </p:nvSpPr>
          <p:spPr>
            <a:xfrm rot="390707">
              <a:off x="3381254" y="3922724"/>
              <a:ext cx="690018" cy="806893"/>
            </a:xfrm>
            <a:prstGeom prst="frame">
              <a:avLst>
                <a:gd name="adj1" fmla="val 446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venir Book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795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sd_povert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29850" r="-29850"/>
          <a:stretch>
            <a:fillRect/>
          </a:stretch>
        </p:blipFill>
        <p:spPr>
          <a:xfrm>
            <a:off x="-762000" y="1295400"/>
            <a:ext cx="10516100" cy="556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609600"/>
            <a:ext cx="883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venir Book"/>
                <a:cs typeface="Avenir Book"/>
              </a:rPr>
              <a:t>Percent of Population living below Poverty Line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711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Screenshot 2015-11-26 at 9.28.2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5738" r="-5738"/>
          <a:stretch>
            <a:fillRect/>
          </a:stretch>
        </p:blipFill>
        <p:spPr>
          <a:xfrm>
            <a:off x="76200" y="1752600"/>
            <a:ext cx="8933211" cy="4323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33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venir Book"/>
                <a:cs typeface="Avenir Book"/>
              </a:rPr>
              <a:t>Suicide Death Rates</a:t>
            </a:r>
            <a:endParaRPr lang="en-US" sz="36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7774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gun-ownership-study-state-map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33530" r="-33530"/>
          <a:stretch>
            <a:fillRect/>
          </a:stretch>
        </p:blipFill>
        <p:spPr>
          <a:xfrm>
            <a:off x="-381000" y="1981200"/>
            <a:ext cx="9921481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685800"/>
            <a:ext cx="6400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venir Book"/>
                <a:cs typeface="Avenir Book"/>
              </a:rPr>
              <a:t>Gun Ownership  by State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1292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screen shot 2017-04-20 at 50620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-13315" r="-13315"/>
          <a:stretch>
            <a:fillRect/>
          </a:stretch>
        </p:blipFill>
        <p:spPr>
          <a:xfrm>
            <a:off x="16933" y="1905000"/>
            <a:ext cx="9921481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6858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venir Book"/>
                <a:cs typeface="Avenir Book"/>
              </a:rPr>
              <a:t>Drug Overdose Mortality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254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543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sz="3200" dirty="0" smtClean="0">
                <a:latin typeface="Avenir Book"/>
                <a:cs typeface="Avenir Book"/>
              </a:rPr>
              <a:t>Behavioral Health Programs - UNM </a:t>
            </a:r>
            <a:endParaRPr lang="en-US" sz="3200" dirty="0">
              <a:latin typeface="Avenir Book"/>
              <a:cs typeface="Avenir Boo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066800"/>
            <a:ext cx="8610600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Psychiatric Emergency Room Staffed 24/7 with resident &amp;</a:t>
            </a:r>
            <a:r>
              <a:rPr lang="en-US" sz="2000" dirty="0" smtClean="0">
                <a:latin typeface="Avenir Book"/>
                <a:cs typeface="Avenir Book"/>
              </a:rPr>
              <a:t> </a:t>
            </a:r>
            <a:r>
              <a:rPr lang="en-US" sz="2000" dirty="0">
                <a:latin typeface="Avenir Book"/>
                <a:cs typeface="Avenir Book"/>
              </a:rPr>
              <a:t>faculty member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Urgent Care Center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COPE—Program for 1200 Patients with SMI with embedded Primary Care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Affective Treatment Program – 1200 Patients </a:t>
            </a:r>
            <a:r>
              <a:rPr lang="en-US" sz="2000" dirty="0" smtClean="0">
                <a:latin typeface="Avenir Book"/>
                <a:cs typeface="Avenir Book"/>
              </a:rPr>
              <a:t> </a:t>
            </a:r>
            <a:endParaRPr lang="en-US" sz="2000" dirty="0">
              <a:latin typeface="Avenir Book"/>
              <a:cs typeface="Avenir Book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Psychosocial Rehabilitation Program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Community Outreach Division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Programs and fellowships in </a:t>
            </a:r>
            <a:r>
              <a:rPr lang="en-US" sz="2000" dirty="0" err="1">
                <a:latin typeface="Avenir Book"/>
                <a:cs typeface="Avenir Book"/>
              </a:rPr>
              <a:t>Geropsychiatry</a:t>
            </a:r>
            <a:r>
              <a:rPr lang="en-US" sz="2000" dirty="0">
                <a:latin typeface="Avenir Book"/>
                <a:cs typeface="Avenir Book"/>
              </a:rPr>
              <a:t>, Psychosomatics, Addictions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Substance Abuse Program with 400 patients on methadone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Forensic Liaison Programs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42 residents, Med School Class 120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807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7543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venir Book"/>
                <a:cs typeface="Avenir Book"/>
              </a:rPr>
              <a:t> </a:t>
            </a:r>
            <a:r>
              <a:rPr lang="en-US" sz="3200" dirty="0" smtClean="0">
                <a:latin typeface="Avenir Book"/>
                <a:cs typeface="Avenir Book"/>
              </a:rPr>
              <a:t>Facilities / Patient Encounters</a:t>
            </a:r>
            <a:endParaRPr lang="en-US" sz="3200" dirty="0">
              <a:latin typeface="Avenir Book"/>
              <a:cs typeface="Avenir Book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066800"/>
            <a:ext cx="86106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venir Book"/>
                <a:cs typeface="Avenir Book"/>
              </a:rPr>
              <a:t>47 </a:t>
            </a:r>
            <a:r>
              <a:rPr lang="en-US" sz="2000" dirty="0">
                <a:latin typeface="Avenir Book"/>
                <a:cs typeface="Avenir Book"/>
              </a:rPr>
              <a:t>Adult Beds  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35 Child Beds  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venir Book"/>
                <a:cs typeface="Avenir Book"/>
              </a:rPr>
              <a:t> 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1,500 Adult Admissions 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800 Child Admissions 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venir Book"/>
                <a:cs typeface="Avenir Book"/>
              </a:rPr>
              <a:t>  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101,000 Adult outpatient encounters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25,000 Child  outpatient encounters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venir Book"/>
                <a:cs typeface="Avenir Book"/>
              </a:rPr>
              <a:t> 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Community Support Services Program with 200 clients and a Community ACT Team with 75 clients.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venir Book"/>
                <a:cs typeface="Avenir Book"/>
              </a:rPr>
              <a:t>2500 outpatient adult clients in all our programs combined.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endParaRPr lang="en-US" sz="2000" dirty="0"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5805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013" y="354014"/>
            <a:ext cx="7886700" cy="1325563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sz="3200" dirty="0" smtClean="0">
                <a:latin typeface="Avenir Book" charset="0"/>
                <a:ea typeface="Avenir Book" charset="0"/>
                <a:cs typeface="Avenir Book" charset="0"/>
              </a:rPr>
              <a:t>Where We Started From </a:t>
            </a:r>
            <a:endParaRPr lang="en-US" alt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9218" name="Content Placeholder 3"/>
          <p:cNvSpPr>
            <a:spLocks noGrp="1"/>
          </p:cNvSpPr>
          <p:nvPr>
            <p:ph sz="quarter" idx="4294967295"/>
          </p:nvPr>
        </p:nvSpPr>
        <p:spPr>
          <a:xfrm>
            <a:off x="4790878" y="1690689"/>
            <a:ext cx="4238823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Multiple prior year attempts </a:t>
            </a:r>
            <a:r>
              <a:rPr lang="en-US" altLang="en-US" sz="1800" dirty="0" smtClean="0">
                <a:ea typeface="Avenir Book" charset="0"/>
                <a:cs typeface="Avenir Book" charset="0"/>
              </a:rPr>
              <a:t>to </a:t>
            </a:r>
            <a:r>
              <a:rPr lang="en-US" altLang="en-US" sz="1800" dirty="0">
                <a:ea typeface="Avenir Book" charset="0"/>
                <a:cs typeface="Avenir Book" charset="0"/>
              </a:rPr>
              <a:t>improve or address significant quality and safety concerns and operational inefficiencies </a:t>
            </a:r>
            <a:r>
              <a:rPr lang="en-US" altLang="en-US" sz="1800" dirty="0" smtClean="0">
                <a:ea typeface="Avenir Book" charset="0"/>
                <a:cs typeface="Avenir Book" charset="0"/>
              </a:rPr>
              <a:t>with </a:t>
            </a:r>
            <a:r>
              <a:rPr lang="en-US" altLang="en-US" sz="1800" dirty="0">
                <a:ea typeface="Avenir Book" charset="0"/>
                <a:cs typeface="Avenir Book" charset="0"/>
              </a:rPr>
              <a:t>little traction or success</a:t>
            </a:r>
          </a:p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Deeply entrenched silos and “tribalism”</a:t>
            </a:r>
          </a:p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Culture of disrespect and individualism</a:t>
            </a:r>
          </a:p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Difficult recruitment and retention of RN’s: 50 travelers required just to keep </a:t>
            </a:r>
            <a:r>
              <a:rPr lang="en-US" altLang="en-US" sz="1800" dirty="0" smtClean="0">
                <a:ea typeface="Avenir Book" charset="0"/>
                <a:cs typeface="Avenir Book" charset="0"/>
              </a:rPr>
              <a:t>operating rooms </a:t>
            </a:r>
            <a:r>
              <a:rPr lang="en-US" altLang="en-US" sz="1800" dirty="0">
                <a:ea typeface="Avenir Book" charset="0"/>
                <a:cs typeface="Avenir Book" charset="0"/>
              </a:rPr>
              <a:t>open</a:t>
            </a:r>
          </a:p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Culture of finger-pointing and blame</a:t>
            </a:r>
          </a:p>
          <a:p>
            <a:pPr>
              <a:lnSpc>
                <a:spcPct val="100000"/>
              </a:lnSpc>
              <a:buClr>
                <a:srgbClr val="009193"/>
              </a:buClr>
            </a:pPr>
            <a:r>
              <a:rPr lang="en-US" altLang="en-US" sz="1800" dirty="0">
                <a:ea typeface="Avenir Book" charset="0"/>
                <a:cs typeface="Avenir Book" charset="0"/>
              </a:rPr>
              <a:t>No real cooperation or communication among key stakeholders</a:t>
            </a:r>
          </a:p>
          <a:p>
            <a:endParaRPr lang="en-US" altLang="en-US" dirty="0">
              <a:ea typeface="Avenir Book" charset="0"/>
              <a:cs typeface="Avenir Book" charset="0"/>
            </a:endParaRP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>
            <a:fillRect/>
          </a:stretch>
        </p:blipFill>
        <p:spPr>
          <a:xfrm>
            <a:off x="481013" y="1981200"/>
            <a:ext cx="4281290" cy="3330918"/>
          </a:xfr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9220" name="AutoShape 4" descr="Image result for finger pointing"/>
          <p:cNvSpPr>
            <a:spLocks noChangeAspect="1" noChangeArrowheads="1"/>
          </p:cNvSpPr>
          <p:nvPr/>
        </p:nvSpPr>
        <p:spPr bwMode="auto">
          <a:xfrm>
            <a:off x="176213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2485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4726" y="148859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Conflicting Silos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38130" y="252262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venir Book" charset="0"/>
                <a:ea typeface="Avenir Book" charset="0"/>
                <a:cs typeface="Avenir Book" charset="0"/>
              </a:rPr>
              <a:t>One Integrated Team</a:t>
            </a:r>
            <a:endParaRPr lang="en-US" sz="2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800" y="350442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Plotting a New Course to Coordinated Care</a:t>
            </a:r>
            <a:endParaRPr lang="en-US" dirty="0" smtClean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132054" y="3066139"/>
            <a:ext cx="2859546" cy="2793430"/>
          </a:xfrm>
          <a:prstGeom prst="ellipse">
            <a:avLst/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Avenir Book" charset="0"/>
                <a:ea typeface="Avenir Book" charset="0"/>
                <a:cs typeface="Avenir Book" charset="0"/>
              </a:rPr>
              <a:t>LoboWings</a:t>
            </a:r>
            <a:endParaRPr lang="en-US" sz="2800" dirty="0" smtClean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321972" y="3532421"/>
            <a:ext cx="1440984" cy="799480"/>
          </a:xfrm>
          <a:prstGeom prst="rightArrow">
            <a:avLst/>
          </a:prstGeom>
          <a:solidFill>
            <a:srgbClr val="0000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3" name="Can 2"/>
          <p:cNvSpPr/>
          <p:nvPr/>
        </p:nvSpPr>
        <p:spPr>
          <a:xfrm>
            <a:off x="654462" y="2133600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  <a:latin typeface="Avenir Book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812" y="3105175"/>
            <a:ext cx="877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  <a:ea typeface="Avenir Book" charset="0"/>
                <a:cs typeface="Avenir Book" charset="0"/>
              </a:rPr>
              <a:t>Out</a:t>
            </a:r>
          </a:p>
          <a:p>
            <a:r>
              <a:rPr lang="en-US" sz="1600" dirty="0" smtClean="0">
                <a:latin typeface="Avenir Book" charset="0"/>
                <a:ea typeface="Avenir Book" charset="0"/>
                <a:cs typeface="Avenir Book" charset="0"/>
              </a:rPr>
              <a:t>Patient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9" name="Can 18"/>
          <p:cNvSpPr/>
          <p:nvPr/>
        </p:nvSpPr>
        <p:spPr>
          <a:xfrm>
            <a:off x="654462" y="4192743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65000"/>
                </a:schemeClr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6812" y="5164318"/>
            <a:ext cx="877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In</a:t>
            </a:r>
          </a:p>
          <a:p>
            <a:r>
              <a:rPr lang="en-US" sz="1600" dirty="0" smtClean="0">
                <a:latin typeface="Avenir Book" charset="0"/>
              </a:rPr>
              <a:t>Patient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21" name="Can 20"/>
          <p:cNvSpPr/>
          <p:nvPr/>
        </p:nvSpPr>
        <p:spPr>
          <a:xfrm>
            <a:off x="1873662" y="2166859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  <a:latin typeface="Avenir Book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26012" y="3138434"/>
            <a:ext cx="87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  <a:ea typeface="Avenir Book" charset="0"/>
                <a:cs typeface="Avenir Book" charset="0"/>
              </a:rPr>
              <a:t>MDs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3" name="Can 22"/>
          <p:cNvSpPr/>
          <p:nvPr/>
        </p:nvSpPr>
        <p:spPr>
          <a:xfrm>
            <a:off x="1873662" y="4202189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65000"/>
                </a:schemeClr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26012" y="5173764"/>
            <a:ext cx="87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Nurses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25" name="Can 24"/>
          <p:cNvSpPr/>
          <p:nvPr/>
        </p:nvSpPr>
        <p:spPr>
          <a:xfrm>
            <a:off x="3026988" y="2206915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  <a:latin typeface="Avenir Book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79338" y="3048000"/>
            <a:ext cx="87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  <a:ea typeface="Avenir Book" charset="0"/>
                <a:cs typeface="Avenir Book" charset="0"/>
              </a:rPr>
              <a:t>Clerks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7" name="Can 26"/>
          <p:cNvSpPr/>
          <p:nvPr/>
        </p:nvSpPr>
        <p:spPr>
          <a:xfrm>
            <a:off x="3048000" y="4221239"/>
            <a:ext cx="914400" cy="1798561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65000"/>
                </a:schemeClr>
              </a:solidFill>
              <a:latin typeface="Avenir Book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71800" y="5213820"/>
            <a:ext cx="1111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mtClean="0">
                <a:latin typeface="Avenir Book" charset="0"/>
                <a:ea typeface="Avenir Book" charset="0"/>
                <a:cs typeface="Avenir Book" charset="0"/>
              </a:rPr>
              <a:t>Residents</a:t>
            </a:r>
            <a:endParaRPr lang="en-US" sz="1600" dirty="0"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86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837" y="0"/>
            <a:ext cx="832485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Using Crew Resource Management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2516515" y="5253609"/>
            <a:ext cx="1083034" cy="1083034"/>
          </a:xfrm>
          <a:prstGeom prst="rect">
            <a:avLst/>
          </a:prstGeom>
        </p:spPr>
      </p:pic>
      <p:sp>
        <p:nvSpPr>
          <p:cNvPr id="9" name="Oval Callout 8"/>
          <p:cNvSpPr/>
          <p:nvPr/>
        </p:nvSpPr>
        <p:spPr>
          <a:xfrm>
            <a:off x="990600" y="3217565"/>
            <a:ext cx="2012950" cy="2040235"/>
          </a:xfrm>
          <a:prstGeom prst="wedgeEllipseCallout">
            <a:avLst>
              <a:gd name="adj1" fmla="val 39298"/>
              <a:gd name="adj2" fmla="val 571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962400"/>
            <a:ext cx="1926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“Do it my way.”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572000" y="3632284"/>
            <a:ext cx="0" cy="2388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211941" y="4638958"/>
            <a:ext cx="754133" cy="7541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005944" y="5630184"/>
            <a:ext cx="781807" cy="7818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925972" y="5029051"/>
            <a:ext cx="754133" cy="7541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925972" y="6021087"/>
            <a:ext cx="774700" cy="774700"/>
          </a:xfrm>
          <a:prstGeom prst="rect">
            <a:avLst/>
          </a:prstGeom>
        </p:spPr>
      </p:pic>
      <p:sp>
        <p:nvSpPr>
          <p:cNvPr id="22" name="Oval Callout 21"/>
          <p:cNvSpPr/>
          <p:nvPr/>
        </p:nvSpPr>
        <p:spPr>
          <a:xfrm>
            <a:off x="6475513" y="2286000"/>
            <a:ext cx="2442588" cy="2478998"/>
          </a:xfrm>
          <a:prstGeom prst="wedgeEllipseCallout">
            <a:avLst>
              <a:gd name="adj1" fmla="val -55473"/>
              <a:gd name="adj2" fmla="val 545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582833" y="2523118"/>
            <a:ext cx="21206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“We share a common system for how we handle situations. It’s part of the culture here. And it’s transparent.”</a:t>
            </a:r>
            <a:endParaRPr lang="en-US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0778" y="1279526"/>
            <a:ext cx="730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Team-based decision making and communication procedures for high </a:t>
            </a:r>
            <a:r>
              <a:rPr lang="en-US" dirty="0" smtClean="0">
                <a:latin typeface="Avenir Light" charset="0"/>
                <a:ea typeface="Avenir Book" charset="0"/>
                <a:cs typeface="Avenir Book" charset="0"/>
              </a:rPr>
              <a:t>risk</a:t>
            </a: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, high variable work.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3031675" y="3062683"/>
            <a:ext cx="1054100" cy="1054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005944" y="2888946"/>
            <a:ext cx="1327462" cy="117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719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840" y="1259861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Department head level buy-in.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Leadership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 must set the example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and walk the talk.</a:t>
            </a:r>
          </a:p>
        </p:txBody>
      </p:sp>
      <p:sp>
        <p:nvSpPr>
          <p:cNvPr id="6" name="Half Frame 5"/>
          <p:cNvSpPr/>
          <p:nvPr/>
        </p:nvSpPr>
        <p:spPr>
          <a:xfrm rot="2753886">
            <a:off x="3111594" y="2214199"/>
            <a:ext cx="2933018" cy="2888252"/>
          </a:xfrm>
          <a:prstGeom prst="halfFrame">
            <a:avLst>
              <a:gd name="adj1" fmla="val 2795"/>
              <a:gd name="adj2" fmla="val 2933"/>
            </a:avLst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venir Book" charset="0"/>
            </a:endParaRPr>
          </a:p>
        </p:txBody>
      </p:sp>
      <p:sp>
        <p:nvSpPr>
          <p:cNvPr id="7" name="Half Frame 6"/>
          <p:cNvSpPr/>
          <p:nvPr/>
        </p:nvSpPr>
        <p:spPr>
          <a:xfrm rot="13481969">
            <a:off x="3106276" y="3127255"/>
            <a:ext cx="2933018" cy="2888252"/>
          </a:xfrm>
          <a:prstGeom prst="halfFrame">
            <a:avLst>
              <a:gd name="adj1" fmla="val 2795"/>
              <a:gd name="adj2" fmla="val 2244"/>
            </a:avLst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venir Book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350442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venir Book" charset="0"/>
              </a:rPr>
              <a:t>Change Management: Top Down, Bottom Up</a:t>
            </a:r>
            <a:endParaRPr lang="en-US" sz="1600" dirty="0" smtClean="0">
              <a:latin typeface="Avenir Book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70423" y="5281356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    Everyone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has a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say. </a:t>
            </a:r>
          </a:p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They’re engaged,</a:t>
            </a:r>
          </a:p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not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just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Avenir Book" charset="0"/>
                <a:ea typeface="Avenir Book" charset="0"/>
                <a:cs typeface="Avenir Book" charset="0"/>
              </a:rPr>
              <a:t>listening.</a:t>
            </a:r>
            <a:endParaRPr lang="en-US" dirty="0">
              <a:solidFill>
                <a:schemeClr val="bg2">
                  <a:lumMod val="50000"/>
                </a:schemeClr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3657600" y="2667000"/>
            <a:ext cx="685800" cy="2286000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12" name="Up Arrow 11"/>
          <p:cNvSpPr/>
          <p:nvPr/>
        </p:nvSpPr>
        <p:spPr>
          <a:xfrm rot="10800000">
            <a:off x="4724400" y="2784996"/>
            <a:ext cx="685800" cy="2328181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9165" y="5112079"/>
            <a:ext cx="832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Clerks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19941" y="5035454"/>
            <a:ext cx="1399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Case managers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1000" y="5681246"/>
            <a:ext cx="13993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Security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18199" y="3810000"/>
            <a:ext cx="13127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Physicians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7599" y="3821614"/>
            <a:ext cx="832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venir Book" charset="0"/>
              </a:rPr>
              <a:t>Nurses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2556" y="2234625"/>
            <a:ext cx="131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venir Book" charset="0"/>
              </a:rPr>
              <a:t>Department Chairs</a:t>
            </a:r>
            <a:endParaRPr lang="en-US" sz="1600" dirty="0">
              <a:latin typeface="Avenir Book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97354" y="1256665"/>
            <a:ext cx="2246646" cy="707886"/>
          </a:xfrm>
          <a:prstGeom prst="rect">
            <a:avLst/>
          </a:prstGeom>
          <a:solidFill>
            <a:srgbClr val="009193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PARTICIPATION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MANDATORY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7174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CRM Implementation Process</a:t>
            </a:r>
            <a:b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</a:b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0949"/>
            <a:ext cx="8229600" cy="4817341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                             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Flowchart: Process 4"/>
          <p:cNvSpPr/>
          <p:nvPr/>
        </p:nvSpPr>
        <p:spPr>
          <a:xfrm>
            <a:off x="2521743" y="4791366"/>
            <a:ext cx="4107657" cy="676275"/>
          </a:xfrm>
          <a:prstGeom prst="flowChartProcess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Steering Committee-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2521743" y="1380226"/>
            <a:ext cx="3886200" cy="862012"/>
          </a:xfrm>
          <a:prstGeom prst="flowChart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rPr>
              <a:t>Leadership Development Institute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90837" y="3994149"/>
            <a:ext cx="3224213" cy="609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Hardwire Safety Tools</a:t>
            </a: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852737" y="5919574"/>
            <a:ext cx="1457325" cy="638175"/>
          </a:xfrm>
          <a:prstGeom prst="rect">
            <a:avLst/>
          </a:prstGeom>
          <a:solidFill>
            <a:srgbClr val="00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Daily Huddles</a:t>
            </a: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98230" y="5936819"/>
            <a:ext cx="1457325" cy="638175"/>
          </a:xfrm>
          <a:prstGeom prst="rect">
            <a:avLst/>
          </a:prstGeom>
          <a:solidFill>
            <a:srgbClr val="00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Bi-Weekly Meetings</a:t>
            </a: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3447459" y="5533376"/>
            <a:ext cx="667341" cy="3268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6" idx="0"/>
          </p:cNvCxnSpPr>
          <p:nvPr/>
        </p:nvCxnSpPr>
        <p:spPr>
          <a:xfrm>
            <a:off x="4945855" y="5533376"/>
            <a:ext cx="681038" cy="4034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629025" y="3429000"/>
            <a:ext cx="0" cy="5404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552950" y="2371724"/>
            <a:ext cx="0" cy="3714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852737" y="2769826"/>
            <a:ext cx="150495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Teamwork Training</a:t>
            </a: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781550" y="2767993"/>
            <a:ext cx="1504950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Communication</a:t>
            </a:r>
          </a:p>
          <a:p>
            <a:pPr algn="ctr"/>
            <a:r>
              <a:rPr lang="en-US" sz="1400" dirty="0" smtClean="0">
                <a:latin typeface="Avenir Book" charset="0"/>
                <a:ea typeface="Avenir Book" charset="0"/>
                <a:cs typeface="Avenir Book" charset="0"/>
              </a:rPr>
              <a:t>Training</a:t>
            </a:r>
            <a:endParaRPr lang="en-US" sz="1400" dirty="0">
              <a:latin typeface="Avenir Book" charset="0"/>
              <a:ea typeface="Avenir Book" charset="0"/>
              <a:cs typeface="Avenir Book" charset="0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534025" y="3428999"/>
            <a:ext cx="0" cy="5404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4002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52400"/>
            <a:ext cx="7886700" cy="1173163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/>
            </a:r>
            <a:b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</a:b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Call Sign: Lobo Wings</a:t>
            </a:r>
            <a:b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</a:b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990600" y="2926080"/>
            <a:ext cx="2743200" cy="883920"/>
          </a:xfrm>
          <a:prstGeom prst="rect">
            <a:avLst/>
          </a:prstGeom>
        </p:spPr>
      </p:pic>
      <p:sp>
        <p:nvSpPr>
          <p:cNvPr id="3" name="Cross 2"/>
          <p:cNvSpPr/>
          <p:nvPr/>
        </p:nvSpPr>
        <p:spPr>
          <a:xfrm>
            <a:off x="4343400" y="3124199"/>
            <a:ext cx="533400" cy="542925"/>
          </a:xfrm>
          <a:prstGeom prst="plus">
            <a:avLst>
              <a:gd name="adj" fmla="val 4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venir Book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>
            <a:fillRect/>
          </a:stretch>
        </p:blipFill>
        <p:spPr bwMode="auto">
          <a:xfrm>
            <a:off x="5181600" y="2264836"/>
            <a:ext cx="3715782" cy="1920657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9736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82674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Hang Rothko Right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4" name="Content Placeholder 3" descr="orange-and-yellow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>
            <a:fillRect/>
          </a:stretch>
        </p:blipFill>
        <p:spPr>
          <a:xfrm rot="5400000">
            <a:off x="2333625" y="1690689"/>
            <a:ext cx="4476750" cy="44196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45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886700" cy="928689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Hardwire Safety Tools </a:t>
            </a:r>
            <a:r>
              <a:rPr lang="mr-IN" sz="3200" dirty="0" smtClean="0">
                <a:latin typeface="Avenir Book" charset="0"/>
                <a:ea typeface="Avenir Book" charset="0"/>
                <a:cs typeface="Avenir Book" charset="0"/>
              </a:rPr>
              <a:t>–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 How We </a:t>
            </a:r>
            <a:r>
              <a:rPr lang="en-US" sz="3200" dirty="0">
                <a:latin typeface="Avenir Book" charset="0"/>
                <a:ea typeface="Avenir Book" charset="0"/>
                <a:cs typeface="Avenir Book" charset="0"/>
              </a:rPr>
              <a:t>D</a:t>
            </a:r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id It 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3733800" cy="55626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Daily Huddles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Psych ED to Inpatient Transfer Process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Rapid access to ASAP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Patient Checklist into Units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Resident Orientation to Rotations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Resident Intimidation Feedback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Patient Information Collection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EMTALA training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rgbClr val="009193"/>
              </a:buClr>
            </a:pPr>
            <a:r>
              <a:rPr lang="en-US" sz="3600" dirty="0" smtClean="0">
                <a:ea typeface="Avenir Book" charset="0"/>
                <a:cs typeface="Avenir Book" charset="0"/>
              </a:rPr>
              <a:t>Collaborative Aggression Reduction Efficacy (CARE) </a:t>
            </a:r>
          </a:p>
          <a:p>
            <a:endParaRPr lang="en-US" dirty="0">
              <a:ea typeface="Avenir Book" charset="0"/>
              <a:cs typeface="Avenir Book" charset="0"/>
            </a:endParaRPr>
          </a:p>
        </p:txBody>
      </p:sp>
      <p:pic>
        <p:nvPicPr>
          <p:cNvPr id="5" name="Picture 4" descr="07_file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5029200" y="3771900"/>
            <a:ext cx="4114800" cy="3086100"/>
          </a:xfrm>
          <a:prstGeom prst="rect">
            <a:avLst/>
          </a:prstGeom>
        </p:spPr>
      </p:pic>
      <p:pic>
        <p:nvPicPr>
          <p:cNvPr id="6" name="Picture 5" descr="05_Huddle 2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/>
        </p:blipFill>
        <p:spPr>
          <a:xfrm>
            <a:off x="3962400" y="990600"/>
            <a:ext cx="2971800" cy="335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5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762000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LoboWings Hardwire Safety Tools and Principles 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4" name="Picture 3" descr="LoboWings Tracking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152400" y="1066800"/>
            <a:ext cx="5334000" cy="3772964"/>
          </a:xfrm>
          <a:prstGeom prst="rect">
            <a:avLst/>
          </a:prstGeom>
        </p:spPr>
      </p:pic>
      <p:pic>
        <p:nvPicPr>
          <p:cNvPr id="5" name="Picture 4" descr="Pt safty Room Check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4953000" y="1600199"/>
            <a:ext cx="4114800" cy="517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m Svcs Checklist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4312489" y="410193"/>
            <a:ext cx="4651425" cy="632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222"/>
            <a:ext cx="6324600" cy="944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Handoff Communication Tools 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5" name="Picture 4" descr="Rounds Checklist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171450" y="977547"/>
            <a:ext cx="4141039" cy="525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7959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5127"/>
            <a:ext cx="8686800" cy="930274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BH Steering Committee: Evolving to Strategy </a:t>
            </a:r>
            <a:endParaRPr lang="en-US" sz="3200" dirty="0"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153400" cy="5486400"/>
          </a:xfrm>
        </p:spPr>
        <p:txBody>
          <a:bodyPr>
            <a:noAutofit/>
          </a:bodyPr>
          <a:lstStyle/>
          <a:p>
            <a:pPr marL="465138" indent="-395288">
              <a:lnSpc>
                <a:spcPct val="110000"/>
              </a:lnSpc>
              <a:spcBef>
                <a:spcPts val="1200"/>
              </a:spcBef>
              <a:buClr>
                <a:srgbClr val="009193"/>
              </a:buClr>
            </a:pPr>
            <a:r>
              <a:rPr lang="en-US" sz="2000" dirty="0" err="1" smtClean="0"/>
              <a:t>LoboWings</a:t>
            </a:r>
            <a:r>
              <a:rPr lang="en-US" sz="2000" dirty="0" smtClean="0"/>
              <a:t> Meetings Highly Successful, other multiple meetings lacking purpose and repetitive with unclear task</a:t>
            </a:r>
          </a:p>
          <a:p>
            <a:pPr marL="465138" indent="-395288">
              <a:lnSpc>
                <a:spcPct val="110000"/>
              </a:lnSpc>
              <a:spcBef>
                <a:spcPts val="1200"/>
              </a:spcBef>
              <a:buClr>
                <a:srgbClr val="009193"/>
              </a:buClr>
            </a:pPr>
            <a:r>
              <a:rPr lang="en-US" sz="2000" dirty="0" smtClean="0"/>
              <a:t>No strategic planning process in Behavioral Health Care despite multiple challenges</a:t>
            </a:r>
          </a:p>
          <a:p>
            <a:pPr marL="465138" indent="-395288">
              <a:lnSpc>
                <a:spcPct val="110000"/>
              </a:lnSpc>
              <a:spcBef>
                <a:spcPts val="1200"/>
              </a:spcBef>
              <a:buClr>
                <a:srgbClr val="009193"/>
              </a:buClr>
            </a:pPr>
            <a:r>
              <a:rPr lang="en-US" sz="2000" dirty="0" smtClean="0"/>
              <a:t>Evolved </a:t>
            </a:r>
            <a:r>
              <a:rPr lang="en-US" sz="2000" dirty="0" err="1" smtClean="0"/>
              <a:t>LoboWings</a:t>
            </a:r>
            <a:r>
              <a:rPr lang="en-US" sz="2000" dirty="0" smtClean="0"/>
              <a:t> into weekly Behavioral Health Strategy Meetings with similar tone</a:t>
            </a:r>
          </a:p>
          <a:p>
            <a:pPr marL="465138" indent="-395288">
              <a:lnSpc>
                <a:spcPct val="110000"/>
              </a:lnSpc>
              <a:spcBef>
                <a:spcPts val="1200"/>
              </a:spcBef>
              <a:buClr>
                <a:srgbClr val="009193"/>
              </a:buClr>
            </a:pPr>
            <a:r>
              <a:rPr lang="en-US" sz="2000" dirty="0" smtClean="0"/>
              <a:t>Created seven workgroups looking at different areas of Behavioral Health Care</a:t>
            </a:r>
          </a:p>
          <a:p>
            <a:pPr marL="465138" indent="-395288">
              <a:lnSpc>
                <a:spcPct val="110000"/>
              </a:lnSpc>
              <a:spcBef>
                <a:spcPts val="1200"/>
              </a:spcBef>
              <a:buClr>
                <a:srgbClr val="009193"/>
              </a:buClr>
            </a:pPr>
            <a:r>
              <a:rPr lang="en-US" sz="2000" dirty="0" smtClean="0"/>
              <a:t>Multiple funding opportunities then disappointments – strategic planning has remained intact because of relationships developed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010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077200" cy="94456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Waiting Time </a:t>
            </a:r>
            <a:r>
              <a:rPr lang="mr-IN" sz="3200" dirty="0" smtClean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–</a:t>
            </a:r>
            <a:r>
              <a:rPr lang="en-US" sz="3200" dirty="0" smtClean="0">
                <a:solidFill>
                  <a:srgbClr val="000000"/>
                </a:solidFill>
                <a:latin typeface="Avenir Book" charset="0"/>
                <a:ea typeface="Avenir Book" charset="0"/>
                <a:cs typeface="Avenir Book" charset="0"/>
              </a:rPr>
              <a:t> Multi-Clinic effort</a:t>
            </a:r>
            <a:endParaRPr lang="en-US" sz="3200" dirty="0">
              <a:solidFill>
                <a:srgbClr val="000000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29540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Required phone call contact with clinic and started reminder call system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Limited demographics of entrance to clinic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Contacted waiting list and eliminated those in care already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Hired mid-levels to take new capacity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Worked to move people through clinic who had other providers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venir Book"/>
                <a:cs typeface="Avenir Book"/>
              </a:rPr>
              <a:t>Worked with therapists regarding RVU </a:t>
            </a:r>
            <a:r>
              <a:rPr lang="en-US" sz="2400" dirty="0" smtClean="0">
                <a:solidFill>
                  <a:srgbClr val="000000"/>
                </a:solidFill>
                <a:latin typeface="Avenir Book"/>
                <a:cs typeface="Avenir Book"/>
              </a:rPr>
              <a:t>education</a:t>
            </a:r>
          </a:p>
          <a:p>
            <a:pPr>
              <a:spcBef>
                <a:spcPts val="1200"/>
              </a:spcBef>
            </a:pPr>
            <a:endParaRPr lang="en-US" sz="2400" dirty="0">
              <a:solidFill>
                <a:srgbClr val="FF0000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2797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01673"/>
          </a:xfrm>
        </p:spPr>
        <p:txBody>
          <a:bodyPr/>
          <a:lstStyle/>
          <a:p>
            <a:r>
              <a:rPr lang="en-US" dirty="0" smtClean="0"/>
              <a:t>What’s Been the Payoff?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Autofit/>
          </a:bodyPr>
          <a:lstStyle/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>
                <a:solidFill>
                  <a:srgbClr val="000000"/>
                </a:solidFill>
              </a:rPr>
              <a:t>Decreased addiction waiting time from one year to same day </a:t>
            </a:r>
            <a:r>
              <a:rPr lang="en-US" sz="2400" dirty="0" smtClean="0">
                <a:solidFill>
                  <a:srgbClr val="000000"/>
                </a:solidFill>
              </a:rPr>
              <a:t>access</a:t>
            </a:r>
          </a:p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 smtClean="0">
                <a:solidFill>
                  <a:srgbClr val="FF0000"/>
                </a:solidFill>
              </a:rPr>
              <a:t>Physician engagement story </a:t>
            </a:r>
          </a:p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 smtClean="0">
                <a:solidFill>
                  <a:srgbClr val="000000"/>
                </a:solidFill>
              </a:rPr>
              <a:t>Development of primary care program for SMI population</a:t>
            </a:r>
          </a:p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 smtClean="0">
                <a:solidFill>
                  <a:srgbClr val="000000"/>
                </a:solidFill>
              </a:rPr>
              <a:t>Decreased waiting time from many months to one week in outpatient Behavioral Health clinic</a:t>
            </a:r>
          </a:p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 smtClean="0">
                <a:solidFill>
                  <a:srgbClr val="000000"/>
                </a:solidFill>
              </a:rPr>
              <a:t>Development of team approach to care in multiple areas </a:t>
            </a:r>
          </a:p>
          <a:p>
            <a:pPr marL="747713" indent="-34290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400" dirty="0" smtClean="0">
                <a:solidFill>
                  <a:srgbClr val="000000"/>
                </a:solidFill>
              </a:rPr>
              <a:t>Integration of child services in Psychiatric Emergency Room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531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30273"/>
          </a:xfrm>
        </p:spPr>
        <p:txBody>
          <a:bodyPr/>
          <a:lstStyle/>
          <a:p>
            <a:r>
              <a:rPr lang="en-US" dirty="0" smtClean="0"/>
              <a:t>What’s Been the Payoff?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058150" cy="4953000"/>
          </a:xfrm>
        </p:spPr>
        <p:txBody>
          <a:bodyPr>
            <a:noAutofit/>
          </a:bodyPr>
          <a:lstStyle/>
          <a:p>
            <a:pPr marL="690563" indent="-28575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700" dirty="0"/>
              <a:t>Decreased use of restraints/seclusion inpatient units through trauma informed care model</a:t>
            </a:r>
          </a:p>
          <a:p>
            <a:pPr marL="690563" indent="-28575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700" dirty="0"/>
              <a:t>Submission of multiple grants, latest for increased care coordination</a:t>
            </a:r>
          </a:p>
          <a:p>
            <a:pPr marL="690563" indent="-28575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700" dirty="0"/>
              <a:t>Development of post incarceration transition programs</a:t>
            </a:r>
          </a:p>
          <a:p>
            <a:pPr marL="690563" indent="-285750">
              <a:lnSpc>
                <a:spcPct val="100000"/>
              </a:lnSpc>
              <a:spcBef>
                <a:spcPts val="775"/>
              </a:spcBef>
              <a:buClr>
                <a:srgbClr val="009193"/>
              </a:buClr>
            </a:pPr>
            <a:r>
              <a:rPr lang="en-US" sz="2700" dirty="0"/>
              <a:t>Increased access generally to Behavioral Health programs for additional 1000 referrals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07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/>
        </p:blipFill>
        <p:spPr>
          <a:xfrm rot="5400000">
            <a:off x="-1117146" y="1040945"/>
            <a:ext cx="6858001" cy="47761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05400" y="1676400"/>
            <a:ext cx="388211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venir Book" charset="0"/>
                <a:ea typeface="Avenir Book" charset="0"/>
                <a:cs typeface="Times New Roman" charset="0"/>
              </a:rPr>
              <a:t>”LoboWings </a:t>
            </a:r>
            <a:r>
              <a:rPr lang="en-US" sz="2000" dirty="0">
                <a:latin typeface="Avenir Book" charset="0"/>
                <a:ea typeface="Avenir Book" charset="0"/>
                <a:cs typeface="Times New Roman" charset="0"/>
              </a:rPr>
              <a:t>created a mechanism for us to get together and be much more focused. </a:t>
            </a:r>
            <a:r>
              <a:rPr lang="en-US" sz="2000" dirty="0" smtClean="0">
                <a:latin typeface="Avenir Book" charset="0"/>
                <a:ea typeface="Avenir Book" charset="0"/>
                <a:cs typeface="Times New Roman" charset="0"/>
              </a:rPr>
              <a:t>It </a:t>
            </a:r>
            <a:r>
              <a:rPr lang="en-US" sz="2000" dirty="0">
                <a:latin typeface="Avenir Book" charset="0"/>
                <a:ea typeface="Avenir Book" charset="0"/>
                <a:cs typeface="Times New Roman" charset="0"/>
              </a:rPr>
              <a:t>was the vehicle that made us more accountable to each other and </a:t>
            </a:r>
            <a:r>
              <a:rPr lang="en-US" sz="2000" dirty="0" smtClean="0">
                <a:latin typeface="Avenir Book" charset="0"/>
                <a:ea typeface="Avenir Book" charset="0"/>
                <a:cs typeface="Times New Roman" charset="0"/>
              </a:rPr>
              <a:t>got us all on </a:t>
            </a:r>
            <a:r>
              <a:rPr lang="en-US" sz="2000" dirty="0">
                <a:latin typeface="Avenir Book" charset="0"/>
                <a:ea typeface="Avenir Book" charset="0"/>
                <a:cs typeface="Times New Roman" charset="0"/>
              </a:rPr>
              <a:t>the same page</a:t>
            </a:r>
            <a:r>
              <a:rPr lang="en-US" sz="2000" dirty="0" smtClean="0">
                <a:latin typeface="Avenir Book" charset="0"/>
                <a:ea typeface="Avenir Book" charset="0"/>
                <a:cs typeface="Times New Roman" charset="0"/>
              </a:rPr>
              <a:t>.”</a:t>
            </a:r>
          </a:p>
          <a:p>
            <a:endParaRPr lang="en-US" sz="1600" dirty="0">
              <a:effectLst/>
              <a:latin typeface="Avenir Book" charset="0"/>
              <a:ea typeface="Avenir Book" charset="0"/>
              <a:cs typeface="Times New Roman" charset="0"/>
            </a:endParaRPr>
          </a:p>
          <a:p>
            <a:r>
              <a:rPr lang="en-US" sz="1600" dirty="0">
                <a:latin typeface="Avenir Book" charset="0"/>
              </a:rPr>
              <a:t>Dr. Dave </a:t>
            </a:r>
            <a:r>
              <a:rPr lang="en-US" sz="1600" dirty="0" err="1">
                <a:latin typeface="Avenir Book" charset="0"/>
              </a:rPr>
              <a:t>Graeber</a:t>
            </a:r>
            <a:endParaRPr lang="en-US" sz="1600" dirty="0">
              <a:latin typeface="Avenir Book" charset="0"/>
            </a:endParaRPr>
          </a:p>
          <a:p>
            <a:r>
              <a:rPr lang="en-US" sz="1600" dirty="0">
                <a:latin typeface="Avenir Book" charset="0"/>
              </a:rPr>
              <a:t> </a:t>
            </a:r>
          </a:p>
          <a:p>
            <a:r>
              <a:rPr lang="en-US" sz="1600" dirty="0">
                <a:latin typeface="Avenir Book" charset="0"/>
              </a:rPr>
              <a:t>Child and Adolescent Psychiatrist</a:t>
            </a:r>
          </a:p>
          <a:p>
            <a:r>
              <a:rPr lang="en-US" sz="1600" dirty="0">
                <a:latin typeface="Avenir Book" charset="0"/>
              </a:rPr>
              <a:t>Medical Director, Child Psychiatric Hospital</a:t>
            </a:r>
          </a:p>
          <a:p>
            <a:endParaRPr lang="en-US" dirty="0">
              <a:effectLst/>
              <a:latin typeface="Avenir Book" charset="0"/>
              <a:ea typeface="Avenir Book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772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2133600"/>
            <a:ext cx="388211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venir Book" charset="0"/>
                <a:ea typeface="Avenir Book" charset="0"/>
                <a:cs typeface="Times New Roman" charset="0"/>
              </a:rPr>
              <a:t>“</a:t>
            </a:r>
            <a:r>
              <a:rPr lang="en-US" sz="2000" dirty="0">
                <a:latin typeface="Avenir Book" charset="0"/>
              </a:rPr>
              <a:t>I</a:t>
            </a:r>
            <a:r>
              <a:rPr lang="en-US" sz="2000" dirty="0" smtClean="0">
                <a:latin typeface="Avenir Book" charset="0"/>
              </a:rPr>
              <a:t>t’s </a:t>
            </a:r>
            <a:r>
              <a:rPr lang="en-US" sz="2000" dirty="0">
                <a:latin typeface="Avenir Book" charset="0"/>
              </a:rPr>
              <a:t>hard to even describe how much better the environment is here now without having worked in it prior. </a:t>
            </a:r>
            <a:r>
              <a:rPr lang="en-US" sz="2000" dirty="0" smtClean="0">
                <a:latin typeface="Avenir Book" charset="0"/>
              </a:rPr>
              <a:t>“</a:t>
            </a:r>
            <a:endParaRPr lang="en-US" sz="2000" dirty="0">
              <a:latin typeface="Avenir Book" charset="0"/>
            </a:endParaRPr>
          </a:p>
          <a:p>
            <a:endParaRPr lang="en-US" sz="1600" dirty="0" smtClean="0">
              <a:latin typeface="Avenir Book" charset="0"/>
            </a:endParaRPr>
          </a:p>
          <a:p>
            <a:r>
              <a:rPr lang="en-US" sz="1600" dirty="0" smtClean="0">
                <a:latin typeface="Avenir Book" charset="0"/>
              </a:rPr>
              <a:t>Dr</a:t>
            </a:r>
            <a:r>
              <a:rPr lang="en-US" sz="1600" dirty="0">
                <a:latin typeface="Avenir Book" charset="0"/>
              </a:rPr>
              <a:t>. </a:t>
            </a:r>
            <a:r>
              <a:rPr lang="en-US" sz="1600" dirty="0" smtClean="0">
                <a:latin typeface="Avenir Book" charset="0"/>
              </a:rPr>
              <a:t>Shannon Stromberg</a:t>
            </a:r>
          </a:p>
          <a:p>
            <a:r>
              <a:rPr lang="en-US" sz="1600" dirty="0" smtClean="0">
                <a:latin typeface="Avenir Book" charset="0"/>
              </a:rPr>
              <a:t>Medical </a:t>
            </a:r>
            <a:r>
              <a:rPr lang="en-US" sz="1600" dirty="0">
                <a:latin typeface="Avenir Book" charset="0"/>
              </a:rPr>
              <a:t>Director, UNMPC Inpatient Services</a:t>
            </a:r>
            <a:br>
              <a:rPr lang="en-US" sz="1600" dirty="0">
                <a:latin typeface="Avenir Book" charset="0"/>
              </a:rPr>
            </a:br>
            <a:r>
              <a:rPr lang="en-US" sz="1600" dirty="0">
                <a:latin typeface="Avenir Book" charset="0"/>
              </a:rPr>
              <a:t>Attending Psychiatrist, UNMPC Inpatient Units</a:t>
            </a:r>
          </a:p>
          <a:p>
            <a:endParaRPr lang="en-US" dirty="0">
              <a:effectLst/>
              <a:latin typeface="Avenir Book" charset="0"/>
              <a:ea typeface="Avenir Book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418691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433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0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dirty="0" smtClean="0">
              <a:latin typeface="Avenir Book" charset="0"/>
              <a:ea typeface="Avenir Book" charset="0"/>
              <a:cs typeface="Avenir Book" charset="0"/>
            </a:endParaRPr>
          </a:p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Safer Working and Patient Environment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5375" y="1752599"/>
            <a:ext cx="3505200" cy="2554545"/>
          </a:xfrm>
          <a:prstGeom prst="rect">
            <a:avLst/>
          </a:prstGeom>
          <a:solidFill>
            <a:srgbClr val="009193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Seclusions and restraints </a:t>
            </a:r>
            <a:r>
              <a:rPr lang="en-US" sz="8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⬇</a:t>
            </a:r>
            <a:r>
              <a:rPr lang="en-US" sz="48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22%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1752600"/>
            <a:ext cx="3200400" cy="2554545"/>
          </a:xfrm>
          <a:prstGeom prst="rect">
            <a:avLst/>
          </a:prstGeom>
          <a:solidFill>
            <a:srgbClr val="009193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Staff assaults </a:t>
            </a:r>
            <a:r>
              <a:rPr lang="en-US" sz="8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⬇</a:t>
            </a:r>
            <a:r>
              <a:rPr lang="en-US" sz="48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8212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457200"/>
            <a:ext cx="8229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Staff Satisfaction Way Up*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00201"/>
            <a:ext cx="7772400" cy="1333004"/>
          </a:xfrm>
          <a:prstGeom prst="rect">
            <a:avLst/>
          </a:prstGeom>
          <a:solidFill>
            <a:srgbClr val="009193">
              <a:alpha val="39216"/>
            </a:srgbClr>
          </a:solidFill>
        </p:spPr>
        <p:txBody>
          <a:bodyPr wrap="square" rtlCol="0">
            <a:noAutofit/>
          </a:bodyPr>
          <a:lstStyle/>
          <a:p>
            <a:r>
              <a:rPr lang="en-US" sz="36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People support one another </a:t>
            </a:r>
            <a:r>
              <a:rPr lang="en-US" sz="48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⬆26%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6287" y="3103039"/>
            <a:ext cx="7772400" cy="1333004"/>
          </a:xfrm>
          <a:prstGeom prst="rect">
            <a:avLst/>
          </a:prstGeom>
          <a:solidFill>
            <a:srgbClr val="009193">
              <a:alpha val="39216"/>
            </a:srgbClr>
          </a:solidFill>
        </p:spPr>
        <p:txBody>
          <a:bodyPr wrap="square" rtlCol="0">
            <a:noAutofit/>
          </a:bodyPr>
          <a:lstStyle/>
          <a:p>
            <a:r>
              <a:rPr lang="en-US" sz="4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We’re working as a team  </a:t>
            </a:r>
            <a:r>
              <a:rPr lang="en-US" sz="48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⬆23%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655642"/>
            <a:ext cx="7772400" cy="1333004"/>
          </a:xfrm>
          <a:prstGeom prst="rect">
            <a:avLst/>
          </a:prstGeom>
          <a:solidFill>
            <a:srgbClr val="009193">
              <a:alpha val="39216"/>
            </a:srgbClr>
          </a:solidFill>
        </p:spPr>
        <p:txBody>
          <a:bodyPr wrap="square" rtlCol="0">
            <a:noAutofit/>
          </a:bodyPr>
          <a:lstStyle/>
          <a:p>
            <a:r>
              <a:rPr lang="en-US" sz="4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I am satisfied with my job </a:t>
            </a:r>
            <a:r>
              <a:rPr lang="en-US" sz="48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⬆20%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6248400"/>
            <a:ext cx="7467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*Press Gainey </a:t>
            </a:r>
            <a:r>
              <a:rPr lang="mr-IN" dirty="0" smtClean="0"/>
              <a:t>–</a:t>
            </a:r>
            <a:r>
              <a:rPr lang="en-US" dirty="0" smtClean="0"/>
              <a:t> Safety Culture Report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582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457200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Direct Value to Bottom Line</a:t>
            </a:r>
          </a:p>
        </p:txBody>
      </p:sp>
      <p:sp>
        <p:nvSpPr>
          <p:cNvPr id="2" name="Oval 1"/>
          <p:cNvSpPr/>
          <p:nvPr/>
        </p:nvSpPr>
        <p:spPr>
          <a:xfrm>
            <a:off x="642937" y="1295400"/>
            <a:ext cx="3733800" cy="3689668"/>
          </a:xfrm>
          <a:prstGeom prst="ellipse">
            <a:avLst/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6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OP V</a:t>
            </a:r>
            <a:r>
              <a:rPr lang="en-US" sz="48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olume</a:t>
            </a:r>
            <a:r>
              <a:rPr lang="en-US" sz="66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⬆</a:t>
            </a:r>
            <a:r>
              <a:rPr lang="en-US" sz="32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10-15%</a:t>
            </a:r>
            <a:endParaRPr lang="en-US" sz="3200" b="1" dirty="0">
              <a:solidFill>
                <a:schemeClr val="bg1"/>
              </a:solidFill>
              <a:latin typeface="Avenir Black" charset="0"/>
              <a:ea typeface="Avenir Black" charset="0"/>
              <a:cs typeface="Avenir Black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029200" y="2819400"/>
            <a:ext cx="3733800" cy="3689668"/>
          </a:xfrm>
          <a:prstGeom prst="ellipse">
            <a:avLst/>
          </a:prstGeom>
          <a:solidFill>
            <a:srgbClr val="009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9713" indent="-239713"/>
            <a:r>
              <a:rPr lang="en-US" sz="54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 Wait           Times</a:t>
            </a:r>
            <a:endParaRPr lang="en-US" sz="4000" b="1" dirty="0" smtClean="0">
              <a:solidFill>
                <a:schemeClr val="bg1"/>
              </a:solidFill>
              <a:latin typeface="Avenir Black" charset="0"/>
              <a:ea typeface="Avenir Black" charset="0"/>
              <a:cs typeface="Avenir Black" charset="0"/>
            </a:endParaRPr>
          </a:p>
          <a:p>
            <a:r>
              <a:rPr lang="en-US" sz="66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⬇</a:t>
            </a:r>
            <a:r>
              <a:rPr lang="en-US" sz="4000" b="1" dirty="0" smtClean="0">
                <a:solidFill>
                  <a:schemeClr val="bg1"/>
                </a:solidFill>
                <a:latin typeface="Avenir Black" charset="0"/>
                <a:ea typeface="Avenir Black" charset="0"/>
                <a:cs typeface="Avenir Black" charset="0"/>
              </a:rPr>
              <a:t>80%</a:t>
            </a:r>
            <a:endParaRPr lang="en-US" sz="4000" b="1" dirty="0">
              <a:solidFill>
                <a:schemeClr val="bg1"/>
              </a:solidFill>
              <a:latin typeface="Avenir Black" charset="0"/>
              <a:ea typeface="Avenir Black" charset="0"/>
              <a:cs typeface="Avenir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05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0" y="457200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Avenir Book" charset="0"/>
                <a:ea typeface="Avenir Book" charset="0"/>
                <a:cs typeface="Avenir Book" charset="0"/>
              </a:rPr>
              <a:t>Patient Satisfaction Breakthroughs*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1747510"/>
            <a:ext cx="7886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In-Patient Overall Satisfaction</a:t>
            </a:r>
          </a:p>
          <a:p>
            <a:r>
              <a:rPr lang="en-US" sz="8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⬆62%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175" y="4007316"/>
            <a:ext cx="7886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Out-Patient Overall Satisfaction</a:t>
            </a:r>
          </a:p>
          <a:p>
            <a:r>
              <a:rPr lang="en-US" sz="8000" b="1" dirty="0" smtClean="0">
                <a:solidFill>
                  <a:srgbClr val="009193"/>
                </a:solidFill>
                <a:latin typeface="Avenir Black" charset="0"/>
                <a:ea typeface="Avenir Black" charset="0"/>
                <a:cs typeface="Avenir Black" charset="0"/>
              </a:rPr>
              <a:t>⬆66%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64008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*Press Gainey Patient sat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284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Avenir Book"/>
                <a:cs typeface="Avenir Book"/>
              </a:rPr>
              <a:t>The Journey is Never </a:t>
            </a:r>
            <a:r>
              <a:rPr lang="en-US" sz="3600" dirty="0">
                <a:solidFill>
                  <a:srgbClr val="000000"/>
                </a:solidFill>
                <a:latin typeface="Avenir Book"/>
                <a:cs typeface="Avenir Book"/>
              </a:rPr>
              <a:t>O</a:t>
            </a:r>
            <a:r>
              <a:rPr lang="en-US" sz="3600" dirty="0" smtClean="0">
                <a:solidFill>
                  <a:srgbClr val="000000"/>
                </a:solidFill>
                <a:latin typeface="Avenir Book"/>
                <a:cs typeface="Avenir Book"/>
              </a:rPr>
              <a:t>ver </a:t>
            </a:r>
            <a:endParaRPr lang="en-US" sz="3600" dirty="0">
              <a:solidFill>
                <a:srgbClr val="000000"/>
              </a:solidFill>
              <a:latin typeface="Avenir Book"/>
              <a:cs typeface="Avenir 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7543800" cy="4985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Avenir Book"/>
              <a:cs typeface="Avenir Book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800" dirty="0" smtClean="0">
                <a:latin typeface="Avenir Book"/>
                <a:cs typeface="Avenir Book"/>
              </a:rPr>
              <a:t>Collapse of surrounding Mental Health services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800" dirty="0" smtClean="0">
                <a:latin typeface="Avenir Book"/>
                <a:cs typeface="Avenir Book"/>
              </a:rPr>
              <a:t>Increased </a:t>
            </a:r>
            <a:r>
              <a:rPr lang="en-US" sz="2800" dirty="0">
                <a:latin typeface="Avenir Book"/>
                <a:cs typeface="Avenir Book"/>
              </a:rPr>
              <a:t>p</a:t>
            </a:r>
            <a:r>
              <a:rPr lang="en-US" sz="2800" dirty="0" smtClean="0">
                <a:latin typeface="Avenir Book"/>
                <a:cs typeface="Avenir Book"/>
              </a:rPr>
              <a:t>ressure on Emergency Services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800" dirty="0" smtClean="0">
                <a:latin typeface="Avenir Book"/>
                <a:cs typeface="Avenir Book"/>
              </a:rPr>
              <a:t>Waiting times </a:t>
            </a:r>
            <a:r>
              <a:rPr lang="en-US" sz="2800" dirty="0">
                <a:latin typeface="Avenir Book"/>
                <a:cs typeface="Avenir Book"/>
              </a:rPr>
              <a:t>g</a:t>
            </a:r>
            <a:r>
              <a:rPr lang="en-US" sz="2800" dirty="0" smtClean="0">
                <a:latin typeface="Avenir Book"/>
                <a:cs typeface="Avenir Book"/>
              </a:rPr>
              <a:t>rowing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800" dirty="0" smtClean="0">
                <a:latin typeface="Avenir Book"/>
                <a:cs typeface="Avenir Book"/>
              </a:rPr>
              <a:t>Expanding model to multiple stakeholder groups</a:t>
            </a:r>
          </a:p>
          <a:p>
            <a:pPr marL="742950" lvl="1" indent="-285750">
              <a:spcBef>
                <a:spcPts val="1200"/>
              </a:spcBef>
              <a:buFont typeface="Wingdings" charset="2"/>
              <a:buChar char="ü"/>
            </a:pPr>
            <a:r>
              <a:rPr lang="en-US" sz="2800" dirty="0" smtClean="0">
                <a:latin typeface="Avenir Book"/>
                <a:cs typeface="Avenir Book"/>
              </a:rPr>
              <a:t>City, County, State collaborations</a:t>
            </a:r>
          </a:p>
          <a:p>
            <a:pPr lvl="1"/>
            <a:endParaRPr lang="en-US" dirty="0">
              <a:latin typeface="Avenir Book"/>
              <a:cs typeface="Avenir Book"/>
            </a:endParaRPr>
          </a:p>
          <a:p>
            <a:pPr lvl="1"/>
            <a:endParaRPr lang="en-US" dirty="0" smtClean="0">
              <a:latin typeface="Avenir Book"/>
              <a:cs typeface="Avenir Book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40419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6800" y="3075057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What Questions Do You Have?</a:t>
            </a:r>
            <a:endParaRPr lang="en-US" sz="4000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4966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xmlns:a="http://schemas.openxmlformats.org/drawingml/2006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12223</TotalTime>
  <Words>1252</Words>
  <Application>Microsoft Macintosh PowerPoint</Application>
  <PresentationFormat>On-screen Show (4:3)</PresentationFormat>
  <Paragraphs>226</Paragraphs>
  <Slides>36</Slides>
  <Notes>12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Where We Started From </vt:lpstr>
      <vt:lpstr>Slide 13</vt:lpstr>
      <vt:lpstr>Using Crew Resource Management</vt:lpstr>
      <vt:lpstr>Slide 15</vt:lpstr>
      <vt:lpstr> CRM Implementation Process </vt:lpstr>
      <vt:lpstr> Call Sign: Lobo Wings </vt:lpstr>
      <vt:lpstr>Hang Rothko Right</vt:lpstr>
      <vt:lpstr>Hardwire Safety Tools – How We Did It </vt:lpstr>
      <vt:lpstr>LoboWings Hardwire Safety Tools and Principles </vt:lpstr>
      <vt:lpstr>Handoff Communication Tools </vt:lpstr>
      <vt:lpstr>BH Steering Committee: Evolving to Strategy </vt:lpstr>
      <vt:lpstr>Waiting Time – Multi-Clinic effort</vt:lpstr>
      <vt:lpstr>What’s Been the Payoff?</vt:lpstr>
      <vt:lpstr>What’s Been the Payoff?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OSUMC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Ohio State Wexner Medical Center</dc:creator>
  <cp:lastModifiedBy>melissa jones</cp:lastModifiedBy>
  <cp:revision>140</cp:revision>
  <dcterms:created xsi:type="dcterms:W3CDTF">2017-12-21T19:43:59Z</dcterms:created>
  <dcterms:modified xsi:type="dcterms:W3CDTF">2017-12-22T20:19:26Z</dcterms:modified>
</cp:coreProperties>
</file>